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1277" r:id="rId2"/>
    <p:sldId id="1288" r:id="rId3"/>
    <p:sldId id="1380" r:id="rId4"/>
    <p:sldId id="1381" r:id="rId5"/>
    <p:sldId id="1331" r:id="rId6"/>
    <p:sldId id="1379" r:id="rId7"/>
    <p:sldId id="1382" r:id="rId8"/>
    <p:sldId id="1383" r:id="rId9"/>
    <p:sldId id="8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M HJ" initials="IH" lastIdx="2" clrIdx="0">
    <p:extLst>
      <p:ext uri="{19B8F6BF-5375-455C-9EA6-DF929625EA0E}">
        <p15:presenceInfo xmlns:p15="http://schemas.microsoft.com/office/powerpoint/2012/main" userId="66341392af006167" providerId="Windows Live"/>
      </p:ext>
    </p:extLst>
  </p:cmAuthor>
  <p:cmAuthor id="2" name="Educere_Seo" initials="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00FF"/>
    <a:srgbClr val="409BD2"/>
    <a:srgbClr val="D4E8F9"/>
    <a:srgbClr val="886542"/>
    <a:srgbClr val="D9D9D9"/>
    <a:srgbClr val="F7F7F7"/>
    <a:srgbClr val="E7EBEF"/>
    <a:srgbClr val="D0D6DE"/>
    <a:srgbClr val="041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7" autoAdjust="0"/>
    <p:restoredTop sz="78325" autoAdjust="0"/>
  </p:normalViewPr>
  <p:slideViewPr>
    <p:cSldViewPr snapToGrid="0">
      <p:cViewPr>
        <p:scale>
          <a:sx n="66" d="100"/>
          <a:sy n="66" d="100"/>
        </p:scale>
        <p:origin x="180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0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57110-FFB7-4889-85BF-9B0481108C9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AF21-4824-4ECE-B16C-9378C71F51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36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5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0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03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970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3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0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AF21-4824-4ECE-B16C-9378C71F51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0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C934-BCD8-405E-A954-210A4D397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08" y="1122363"/>
            <a:ext cx="9144000" cy="28648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 baseline="0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4E74B-C1CC-4F34-8E12-1B1D8F8E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9C29B-47EB-4E3F-B885-3FBE908D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E4995-F94D-4BB7-BC38-EE9642793374}"/>
              </a:ext>
            </a:extLst>
          </p:cNvPr>
          <p:cNvSpPr/>
          <p:nvPr userDrawn="1"/>
        </p:nvSpPr>
        <p:spPr>
          <a:xfrm>
            <a:off x="1122516" y="4229957"/>
            <a:ext cx="11069484" cy="26280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4EC095-2FF0-4198-B719-FE3E942F7A3D}"/>
              </a:ext>
            </a:extLst>
          </p:cNvPr>
          <p:cNvSpPr/>
          <p:nvPr userDrawn="1"/>
        </p:nvSpPr>
        <p:spPr>
          <a:xfrm>
            <a:off x="0" y="-9000"/>
            <a:ext cx="1122516" cy="4238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개체, 표지판, 시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AD82232-5D5D-4FB2-AFBD-8A15A56AF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85" y="50115"/>
            <a:ext cx="588039" cy="5902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4BAC9B-528B-4951-8252-09A9A173A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962" r="55273"/>
          <a:stretch/>
        </p:blipFill>
        <p:spPr>
          <a:xfrm>
            <a:off x="10913382" y="39179"/>
            <a:ext cx="588039" cy="59949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4644F9-B280-4863-93E8-143B155214E4}"/>
              </a:ext>
            </a:extLst>
          </p:cNvPr>
          <p:cNvCxnSpPr/>
          <p:nvPr userDrawn="1"/>
        </p:nvCxnSpPr>
        <p:spPr>
          <a:xfrm>
            <a:off x="1122530" y="-9000"/>
            <a:ext cx="0" cy="6876000"/>
          </a:xfrm>
          <a:prstGeom prst="line">
            <a:avLst/>
          </a:prstGeom>
          <a:ln w="139700">
            <a:solidFill>
              <a:srgbClr val="041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ABAF0-3DC7-4C27-AA57-365A57B281FA}"/>
              </a:ext>
            </a:extLst>
          </p:cNvPr>
          <p:cNvCxnSpPr>
            <a:cxnSpLocks/>
          </p:cNvCxnSpPr>
          <p:nvPr userDrawn="1"/>
        </p:nvCxnSpPr>
        <p:spPr>
          <a:xfrm>
            <a:off x="0" y="4229956"/>
            <a:ext cx="12192000" cy="1"/>
          </a:xfrm>
          <a:prstGeom prst="line">
            <a:avLst/>
          </a:prstGeom>
          <a:ln w="139700">
            <a:solidFill>
              <a:srgbClr val="041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7C3C47-3600-444B-B0FF-B209687139F6}"/>
              </a:ext>
            </a:extLst>
          </p:cNvPr>
          <p:cNvGrpSpPr/>
          <p:nvPr userDrawn="1"/>
        </p:nvGrpSpPr>
        <p:grpSpPr>
          <a:xfrm>
            <a:off x="520439" y="3610531"/>
            <a:ext cx="1204182" cy="1238852"/>
            <a:chOff x="342709" y="3955491"/>
            <a:chExt cx="1204182" cy="123885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A2CEBD8-0E44-41B2-B2A3-F486306C2F7B}"/>
                </a:ext>
              </a:extLst>
            </p:cNvPr>
            <p:cNvSpPr/>
            <p:nvPr/>
          </p:nvSpPr>
          <p:spPr>
            <a:xfrm>
              <a:off x="342709" y="3955491"/>
              <a:ext cx="1204182" cy="1238852"/>
            </a:xfrm>
            <a:prstGeom prst="ellipse">
              <a:avLst/>
            </a:prstGeom>
            <a:noFill/>
            <a:ln w="146050">
              <a:solidFill>
                <a:srgbClr val="4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8C8048-4685-48E2-AB45-D538ADEB61D0}"/>
                </a:ext>
              </a:extLst>
            </p:cNvPr>
            <p:cNvSpPr/>
            <p:nvPr/>
          </p:nvSpPr>
          <p:spPr>
            <a:xfrm>
              <a:off x="709694" y="4332141"/>
              <a:ext cx="470213" cy="485553"/>
            </a:xfrm>
            <a:prstGeom prst="ellipse">
              <a:avLst/>
            </a:prstGeom>
            <a:solidFill>
              <a:schemeClr val="bg1"/>
            </a:solidFill>
            <a:ln w="146050">
              <a:solidFill>
                <a:srgbClr val="4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714E4D7-4D4C-4464-8DFB-A13C56A95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8936"/>
          <a:stretch/>
        </p:blipFill>
        <p:spPr>
          <a:xfrm>
            <a:off x="10322952" y="39179"/>
            <a:ext cx="588039" cy="60228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CC20615-7426-4A27-A8DC-D32D39D82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608" y="4564063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000" baseline="0"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283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017D8-73F0-49FE-BECB-34E96139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3B87BE-8896-47FD-A5F3-824C45BFE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EF022-E430-484C-B340-D9ABEDACCD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F88DC5-13D2-466D-B367-03AFC02EBBD9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B68ED-44CB-4C46-BBF5-CFEF093E8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797DF-5008-4977-97EB-87E37D3B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62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1C8BF0-A205-483A-AD45-5B4BC8254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54B152-4CA1-4396-A1E9-FABC5DD88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8B9F2B-56C1-4AD8-A5DA-B5849A81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D637C-15DA-4B6A-A454-246F2411561F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97E189-4B1F-4A95-BF0D-04C2B16B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50D30-9874-4316-AE12-7975EC0D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3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5E325-16C9-448E-81B6-8328CF53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726"/>
            <a:ext cx="10515600" cy="48462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돋움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-1"/>
            <a:ext cx="12192005" cy="682611"/>
          </a:xfrm>
          <a:prstGeom prst="rect">
            <a:avLst/>
          </a:prstGeom>
          <a:solidFill>
            <a:schemeClr val="accent5">
              <a:lumMod val="20000"/>
              <a:lumOff val="80000"/>
              <a:alpha val="89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>
              <a:lnSpc>
                <a:spcPct val="130000"/>
              </a:lnSpc>
            </a:pPr>
            <a:endParaRPr lang="en-US" altLang="ko-K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6CAF2A-C2BD-4B32-8D30-37DF601D3B1D}"/>
              </a:ext>
            </a:extLst>
          </p:cNvPr>
          <p:cNvCxnSpPr>
            <a:cxnSpLocks/>
          </p:cNvCxnSpPr>
          <p:nvPr userDrawn="1"/>
        </p:nvCxnSpPr>
        <p:spPr>
          <a:xfrm>
            <a:off x="0" y="671111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60000">
                  <a:srgbClr val="9199BA"/>
                </a:gs>
                <a:gs pos="26000">
                  <a:srgbClr val="38498C"/>
                </a:gs>
                <a:gs pos="0">
                  <a:srgbClr val="041A71"/>
                </a:gs>
                <a:gs pos="100000">
                  <a:schemeClr val="bg2"/>
                </a:gs>
                <a:gs pos="88000">
                  <a:schemeClr val="bg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C11BE71-FDF5-48EF-89B4-B1830C88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0" y="129506"/>
            <a:ext cx="10515600" cy="4617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1" i="0" baseline="0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3987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DF072-F7B3-41DA-B7C4-63370FCA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0834B0-638B-454B-8A7E-419A2B31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7FDC934-BCD8-405E-A954-210A4D397447}"/>
              </a:ext>
            </a:extLst>
          </p:cNvPr>
          <p:cNvSpPr txBox="1">
            <a:spLocks/>
          </p:cNvSpPr>
          <p:nvPr userDrawn="1"/>
        </p:nvSpPr>
        <p:spPr>
          <a:xfrm>
            <a:off x="1724608" y="1122363"/>
            <a:ext cx="9144000" cy="2864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EE4995-F94D-4BB7-BC38-EE9642793374}"/>
              </a:ext>
            </a:extLst>
          </p:cNvPr>
          <p:cNvSpPr/>
          <p:nvPr userDrawn="1"/>
        </p:nvSpPr>
        <p:spPr>
          <a:xfrm>
            <a:off x="1122516" y="4229957"/>
            <a:ext cx="11069484" cy="26280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4EC095-2FF0-4198-B719-FE3E942F7A3D}"/>
              </a:ext>
            </a:extLst>
          </p:cNvPr>
          <p:cNvSpPr/>
          <p:nvPr userDrawn="1"/>
        </p:nvSpPr>
        <p:spPr>
          <a:xfrm>
            <a:off x="0" y="-9000"/>
            <a:ext cx="1122516" cy="42389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 descr="개체, 표지판, 시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AD82232-5D5D-4FB2-AFBD-8A15A56AF4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485" y="50115"/>
            <a:ext cx="588039" cy="590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BAC9B-528B-4951-8252-09A9A173A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962" r="55273"/>
          <a:stretch/>
        </p:blipFill>
        <p:spPr>
          <a:xfrm>
            <a:off x="10913382" y="39179"/>
            <a:ext cx="588039" cy="59949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7C3C47-3600-444B-B0FF-B209687139F6}"/>
              </a:ext>
            </a:extLst>
          </p:cNvPr>
          <p:cNvGrpSpPr/>
          <p:nvPr userDrawn="1"/>
        </p:nvGrpSpPr>
        <p:grpSpPr>
          <a:xfrm>
            <a:off x="520439" y="3610531"/>
            <a:ext cx="1204182" cy="1238852"/>
            <a:chOff x="342709" y="3955491"/>
            <a:chExt cx="1204182" cy="123885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A2CEBD8-0E44-41B2-B2A3-F486306C2F7B}"/>
                </a:ext>
              </a:extLst>
            </p:cNvPr>
            <p:cNvSpPr/>
            <p:nvPr/>
          </p:nvSpPr>
          <p:spPr>
            <a:xfrm>
              <a:off x="342709" y="3955491"/>
              <a:ext cx="1204182" cy="1238852"/>
            </a:xfrm>
            <a:prstGeom prst="ellipse">
              <a:avLst/>
            </a:prstGeom>
            <a:noFill/>
            <a:ln w="146050">
              <a:solidFill>
                <a:srgbClr val="4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A8C8048-4685-48E2-AB45-D538ADEB61D0}"/>
                </a:ext>
              </a:extLst>
            </p:cNvPr>
            <p:cNvSpPr/>
            <p:nvPr/>
          </p:nvSpPr>
          <p:spPr>
            <a:xfrm>
              <a:off x="709694" y="4332141"/>
              <a:ext cx="470213" cy="485553"/>
            </a:xfrm>
            <a:prstGeom prst="ellipse">
              <a:avLst/>
            </a:prstGeom>
            <a:solidFill>
              <a:schemeClr val="bg1"/>
            </a:solidFill>
            <a:ln w="146050">
              <a:solidFill>
                <a:srgbClr val="409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714E4D7-4D4C-4464-8DFB-A13C56A95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8936"/>
          <a:stretch/>
        </p:blipFill>
        <p:spPr>
          <a:xfrm>
            <a:off x="10322952" y="39179"/>
            <a:ext cx="588039" cy="602282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 idx="4294967295"/>
          </p:nvPr>
        </p:nvSpPr>
        <p:spPr>
          <a:xfrm>
            <a:off x="1720312" y="1709739"/>
            <a:ext cx="9627138" cy="1947862"/>
          </a:xfrm>
          <a:prstGeom prst="rect">
            <a:avLst/>
          </a:prstGeom>
        </p:spPr>
        <p:txBody>
          <a:bodyPr/>
          <a:lstStyle/>
          <a:p>
            <a:endParaRPr lang="en-US" altLang="ko-KR" sz="3600" b="1" u="sng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1720312" y="4589463"/>
            <a:ext cx="9627138" cy="1500187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69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7DFCB-D37C-4138-A8E2-BBDF81B2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DAAE0-3665-4FF1-A40D-31FD4BAE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A58B9-DD23-4341-8807-363BE55D6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5C0397-EFDD-4F9D-B108-B3F844A8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DAB911-83CD-470D-BC1A-BBF3A520390D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8E2062-7B47-4548-ACA5-4C9D7B78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1B337-40A1-4043-95C6-F8186FC4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8160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BC173-D91D-48F1-827E-D60D784F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230E9-4B6A-4B46-87FA-4B81890D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C88E3A-8DF7-43D0-9ECF-0F4CF1581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E9E52-79AB-48DE-B82A-9B3675193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66082F-631F-40D3-8977-E65E2628B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619107-B137-4471-BC42-EAF98600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72D07A-26EB-427E-BB13-F07EB2668BBC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28C8E3-C3E2-4BA0-B95D-132F0F10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A41CF-41FD-431C-9FC3-4310E3B1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71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A444-EAAE-4F94-BAEC-7021B625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1D427D-C2A8-4EED-A085-8328367C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CF181E-4BB8-4FAC-88D2-E298D3B82A5E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DA1AD3-D48A-47CB-AB5B-78CF42C1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E6F1F4-23B7-4586-8156-7D94EDB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0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E63584-0A8D-40B7-B0EE-AC93CAE8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99992E-A6F8-4FB4-858F-F2D86F43ABD6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D9E95C-F677-4672-8A03-C1CE0B3C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8B522-974E-47C2-8284-7DB60E96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9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4A90F-66BF-42BA-A1DB-BCBF01B1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31235-5F73-4728-ADB0-064545E3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DF2AD2-A823-469D-BD59-DDE07ECA3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F2AC1-2AB7-4239-8CDE-031D36D9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9A2F60-2257-496A-9733-C5C02047F53A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7C8680-23B7-43D9-BF92-C389E8E4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5FC03-6795-4B05-BF31-AC188619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13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09EB5-F1CB-4E88-872B-4279982F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7CC094-CC29-4C9D-9704-093F54527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16AD1C-D4D4-4696-AD24-8C9638E08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BF1870-7E0A-4BCB-AA52-CED80A7F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4BA262-DE01-4342-B131-F13C607231E2}" type="datetime1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AE55A9-5391-4A59-9B44-ED347C35C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2EC32B-22EA-4B05-9083-BE402E87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E7770E-2078-4712-9A3D-3C2576479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29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839EF-E218-4CA2-9914-02BE5E61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1636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CA721-106C-4D6D-B788-A330566B10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231"/>
          <a:stretch/>
        </p:blipFill>
        <p:spPr>
          <a:xfrm>
            <a:off x="-1" y="-3616"/>
            <a:ext cx="12191999" cy="6861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7460E5-BF4A-439A-91AF-0D546CA24BC3}"/>
              </a:ext>
            </a:extLst>
          </p:cNvPr>
          <p:cNvSpPr/>
          <p:nvPr/>
        </p:nvSpPr>
        <p:spPr>
          <a:xfrm>
            <a:off x="0" y="3827"/>
            <a:ext cx="12248020" cy="687111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5D3C7-D907-4FFC-83AA-9EB7393F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"/>
          <a:stretch/>
        </p:blipFill>
        <p:spPr>
          <a:xfrm>
            <a:off x="-56022" y="-12085"/>
            <a:ext cx="12248020" cy="68785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84AB36D-C027-4952-B858-3869C938885F}"/>
              </a:ext>
            </a:extLst>
          </p:cNvPr>
          <p:cNvSpPr/>
          <p:nvPr/>
        </p:nvSpPr>
        <p:spPr>
          <a:xfrm>
            <a:off x="-16881" y="3880852"/>
            <a:ext cx="12264900" cy="2977147"/>
          </a:xfrm>
          <a:prstGeom prst="rect">
            <a:avLst/>
          </a:prstGeom>
          <a:gradFill flip="none" rotWithShape="1">
            <a:gsLst>
              <a:gs pos="8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BD2135CD-CD1B-4006-8209-23B061124F3D}"/>
              </a:ext>
            </a:extLst>
          </p:cNvPr>
          <p:cNvSpPr/>
          <p:nvPr/>
        </p:nvSpPr>
        <p:spPr>
          <a:xfrm rot="10800000">
            <a:off x="7639345" y="1274009"/>
            <a:ext cx="4597879" cy="5600929"/>
          </a:xfrm>
          <a:prstGeom prst="diagStripe">
            <a:avLst>
              <a:gd name="adj" fmla="val 45947"/>
            </a:avLst>
          </a:prstGeom>
          <a:solidFill>
            <a:srgbClr val="0D3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DB2BDB8-C5BF-4384-B316-929A9F23A011}"/>
              </a:ext>
            </a:extLst>
          </p:cNvPr>
          <p:cNvSpPr/>
          <p:nvPr/>
        </p:nvSpPr>
        <p:spPr>
          <a:xfrm>
            <a:off x="8213643" y="3803543"/>
            <a:ext cx="2111692" cy="1799620"/>
          </a:xfrm>
          <a:prstGeom prst="parallelogram">
            <a:avLst>
              <a:gd name="adj" fmla="val 85726"/>
            </a:avLst>
          </a:prstGeom>
          <a:solidFill>
            <a:srgbClr val="58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FFCE360-FBFC-4055-BE19-D4D8F341E34E}"/>
              </a:ext>
            </a:extLst>
          </p:cNvPr>
          <p:cNvSpPr/>
          <p:nvPr/>
        </p:nvSpPr>
        <p:spPr>
          <a:xfrm>
            <a:off x="9407017" y="3827"/>
            <a:ext cx="2814439" cy="2338847"/>
          </a:xfrm>
          <a:prstGeom prst="parallelogram">
            <a:avLst>
              <a:gd name="adj" fmla="val 96017"/>
            </a:avLst>
          </a:prstGeom>
          <a:solidFill>
            <a:srgbClr val="58A7E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89DDE25D-A635-463E-83D3-4D4F99CA0739}"/>
              </a:ext>
            </a:extLst>
          </p:cNvPr>
          <p:cNvSpPr/>
          <p:nvPr/>
        </p:nvSpPr>
        <p:spPr>
          <a:xfrm rot="10800000">
            <a:off x="10269691" y="4453782"/>
            <a:ext cx="1944568" cy="2421155"/>
          </a:xfrm>
          <a:prstGeom prst="diagStripe">
            <a:avLst>
              <a:gd name="adj" fmla="val 0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5527" y="520260"/>
            <a:ext cx="2494401" cy="810462"/>
            <a:chOff x="573881" y="1014827"/>
            <a:chExt cx="2489845" cy="6501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30094" y1="37922" x2="30094" y2="37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934" y="1014827"/>
              <a:ext cx="988792" cy="65011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73881" y="1488764"/>
              <a:ext cx="1796713" cy="80061"/>
            </a:xfrm>
            <a:prstGeom prst="rect">
              <a:avLst/>
            </a:prstGeom>
            <a:solidFill>
              <a:srgbClr val="0133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제목 1"/>
          <p:cNvSpPr txBox="1">
            <a:spLocks/>
          </p:cNvSpPr>
          <p:nvPr/>
        </p:nvSpPr>
        <p:spPr>
          <a:xfrm>
            <a:off x="0" y="1251214"/>
            <a:ext cx="12214259" cy="227099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endParaRPr lang="ko-KR" altLang="en-US" sz="3600" spc="-50" dirty="0">
              <a:gradFill>
                <a:gsLst>
                  <a:gs pos="50000">
                    <a:schemeClr val="accent2">
                      <a:lumMod val="20000"/>
                      <a:lumOff val="80000"/>
                    </a:schemeClr>
                  </a:gs>
                  <a:gs pos="5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23453" y="1908721"/>
            <a:ext cx="8360111" cy="1267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 latinLnBrk="0"/>
            <a:r>
              <a:rPr lang="en-US" altLang="ko-KR" sz="4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Research Experiences</a:t>
            </a:r>
            <a:endParaRPr lang="en-US" altLang="ko-KR" b="1" dirty="0">
              <a:solidFill>
                <a:srgbClr val="439D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DB62E450-F429-B8A0-49B2-BE446E992EDD}"/>
              </a:ext>
            </a:extLst>
          </p:cNvPr>
          <p:cNvSpPr txBox="1">
            <a:spLocks/>
          </p:cNvSpPr>
          <p:nvPr/>
        </p:nvSpPr>
        <p:spPr>
          <a:xfrm>
            <a:off x="525979" y="3573443"/>
            <a:ext cx="8881038" cy="897513"/>
          </a:xfrm>
          <a:prstGeom prst="rect">
            <a:avLst/>
          </a:prstGeom>
        </p:spPr>
        <p:txBody>
          <a:bodyPr>
            <a:noAutofit/>
          </a:bodyPr>
          <a:lstStyle>
            <a:lvl1pPr marL="252000" indent="-252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Jeongbin Park, Master Process</a:t>
            </a:r>
            <a:r>
              <a:rPr lang="en-US" altLang="ko-KR" b="1" baseline="300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1,2</a:t>
            </a:r>
          </a:p>
          <a:p>
            <a:pPr marL="0" indent="0">
              <a:buNone/>
            </a:pPr>
            <a:endParaRPr lang="en-US" altLang="ko-KR" sz="2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000" b="1" baseline="300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Department of Molecular Medicine and Biopharmaceutical Sciences Graduate School of Convergence Science and Technology, Seoul National University</a:t>
            </a:r>
          </a:p>
          <a:p>
            <a:pPr marL="0" indent="0">
              <a:buNone/>
            </a:pPr>
            <a:r>
              <a:rPr lang="en-US" altLang="ko-KR" sz="2000" b="1" baseline="300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Portrai, Inc.</a:t>
            </a:r>
          </a:p>
        </p:txBody>
      </p:sp>
    </p:spTree>
    <p:extLst>
      <p:ext uri="{BB962C8B-B14F-4D97-AF65-F5344CB8AC3E}">
        <p14:creationId xmlns:p14="http://schemas.microsoft.com/office/powerpoint/2010/main" val="191717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Transcriptomics Based Identification of Biomarkers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4F430-1FA5-7BB2-5E80-6AAE5878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3" y="1546730"/>
            <a:ext cx="11984813" cy="45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4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Transcriptomics Based Identification of Biomarkers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E765069-D374-B800-4C63-38E01BE50069}"/>
              </a:ext>
            </a:extLst>
          </p:cNvPr>
          <p:cNvGrpSpPr/>
          <p:nvPr/>
        </p:nvGrpSpPr>
        <p:grpSpPr>
          <a:xfrm>
            <a:off x="253848" y="819280"/>
            <a:ext cx="11684305" cy="5909214"/>
            <a:chOff x="700919" y="1403480"/>
            <a:chExt cx="8617253" cy="43580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734410-9A6F-DF25-9846-5508BF7F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135" y="1403480"/>
              <a:ext cx="4479036" cy="13835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8E5A029-F38C-DDC2-1450-586ABEA2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135" y="4414592"/>
              <a:ext cx="4479036" cy="134697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8E141FB-F63E-D766-1522-3BB101FA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9136" y="2829846"/>
              <a:ext cx="4479036" cy="15418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31254E-9DE0-8892-01CA-6F4EC5D9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0919" y="1403480"/>
              <a:ext cx="3910087" cy="258943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E66A4A0-64E7-883B-D014-0B2A79128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919" y="4170744"/>
              <a:ext cx="3910087" cy="1590821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DE10D2-716A-F239-7972-A23EC04C8159}"/>
              </a:ext>
            </a:extLst>
          </p:cNvPr>
          <p:cNvSpPr/>
          <p:nvPr/>
        </p:nvSpPr>
        <p:spPr>
          <a:xfrm>
            <a:off x="279248" y="1257300"/>
            <a:ext cx="228752" cy="165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65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836383-B622-D2AB-EEBC-D52197F0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Spatial Transcriptomics Based Identification of Biomarkers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5E36C7-9D73-9FC1-FCAA-1B61C7CA6B88}"/>
              </a:ext>
            </a:extLst>
          </p:cNvPr>
          <p:cNvGrpSpPr/>
          <p:nvPr/>
        </p:nvGrpSpPr>
        <p:grpSpPr>
          <a:xfrm>
            <a:off x="0" y="1507363"/>
            <a:ext cx="12192000" cy="3843274"/>
            <a:chOff x="639607" y="905037"/>
            <a:chExt cx="16031290" cy="505353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EE7C6A0-E968-350F-B496-B184197E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607" y="905037"/>
              <a:ext cx="10912786" cy="504792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69B5C6D-F820-0B78-A14A-4B24F4E8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80"/>
            <a:stretch/>
          </p:blipFill>
          <p:spPr>
            <a:xfrm>
              <a:off x="11412966" y="1011316"/>
              <a:ext cx="5257931" cy="4947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836383-B622-D2AB-EEBC-D52197F0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Based Evaluation of Endosomal Escape of LNPs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5E9730-8E3C-FEA2-F0D7-36061D168345}"/>
              </a:ext>
            </a:extLst>
          </p:cNvPr>
          <p:cNvGrpSpPr/>
          <p:nvPr/>
        </p:nvGrpSpPr>
        <p:grpSpPr>
          <a:xfrm>
            <a:off x="379732" y="870141"/>
            <a:ext cx="11432537" cy="5858353"/>
            <a:chOff x="299356" y="870141"/>
            <a:chExt cx="11432537" cy="585835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22148BD-9656-206E-0980-D249C0B89C19}"/>
                </a:ext>
              </a:extLst>
            </p:cNvPr>
            <p:cNvGrpSpPr/>
            <p:nvPr/>
          </p:nvGrpSpPr>
          <p:grpSpPr>
            <a:xfrm>
              <a:off x="299356" y="883506"/>
              <a:ext cx="4143999" cy="5844988"/>
              <a:chOff x="448041" y="965200"/>
              <a:chExt cx="2726959" cy="384629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44BFFC6-32FC-B78B-3DA4-F51FA32B6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4" t="-1" r="-1" b="101"/>
              <a:stretch/>
            </p:blipFill>
            <p:spPr>
              <a:xfrm>
                <a:off x="448041" y="965200"/>
                <a:ext cx="2726959" cy="3846299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FA66159-E4F2-C5C2-ACBF-7A641C93E777}"/>
                  </a:ext>
                </a:extLst>
              </p:cNvPr>
              <p:cNvSpPr/>
              <p:nvPr/>
            </p:nvSpPr>
            <p:spPr>
              <a:xfrm>
                <a:off x="448041" y="976674"/>
                <a:ext cx="190937" cy="1923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7C95BCD-757C-E487-B574-A448846B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7769" y="870141"/>
              <a:ext cx="7084124" cy="5849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42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836383-B622-D2AB-EEBC-D52197F0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MRI Based Evaluation of Endosomal Escape of LNPs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DB3F9E-9BBA-E210-9032-1092E6411D08}"/>
              </a:ext>
            </a:extLst>
          </p:cNvPr>
          <p:cNvGrpSpPr/>
          <p:nvPr/>
        </p:nvGrpSpPr>
        <p:grpSpPr>
          <a:xfrm>
            <a:off x="-461793" y="1099094"/>
            <a:ext cx="12590293" cy="5377906"/>
            <a:chOff x="-132908" y="1746483"/>
            <a:chExt cx="11663458" cy="49820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9F7682-801E-65DB-BC03-F1DC4679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7800" y="1814478"/>
              <a:ext cx="7542750" cy="243979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AB5DAE-29C8-0D2C-66BE-AE7107BC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2908" y="3929719"/>
              <a:ext cx="8782363" cy="27987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626928-19AB-C19F-6D1C-49DE91321D63}"/>
                </a:ext>
              </a:extLst>
            </p:cNvPr>
            <p:cNvSpPr/>
            <p:nvPr/>
          </p:nvSpPr>
          <p:spPr>
            <a:xfrm>
              <a:off x="5232401" y="4487334"/>
              <a:ext cx="1335063" cy="12530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위쪽 화살표[U] 64">
              <a:extLst>
                <a:ext uri="{FF2B5EF4-FFF2-40B4-BE49-F238E27FC236}">
                  <a16:creationId xmlns:a16="http://schemas.microsoft.com/office/drawing/2014/main" id="{E1BB950E-847C-AD4A-F3DD-B1CB325F6DF8}"/>
                </a:ext>
              </a:extLst>
            </p:cNvPr>
            <p:cNvSpPr/>
            <p:nvPr/>
          </p:nvSpPr>
          <p:spPr>
            <a:xfrm rot="5400000">
              <a:off x="7578605" y="3905473"/>
              <a:ext cx="461736" cy="2484019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6606E59-B65F-6638-26DD-BD60E87A4124}"/>
                </a:ext>
              </a:extLst>
            </p:cNvPr>
            <p:cNvGrpSpPr/>
            <p:nvPr/>
          </p:nvGrpSpPr>
          <p:grpSpPr>
            <a:xfrm>
              <a:off x="6445822" y="5695430"/>
              <a:ext cx="974310" cy="207858"/>
              <a:chOff x="3043054" y="6011056"/>
              <a:chExt cx="6314305" cy="413319"/>
            </a:xfrm>
          </p:grpSpPr>
          <p:cxnSp>
            <p:nvCxnSpPr>
              <p:cNvPr id="13" name="직선 연결선[R] 3">
                <a:extLst>
                  <a:ext uri="{FF2B5EF4-FFF2-40B4-BE49-F238E27FC236}">
                    <a16:creationId xmlns:a16="http://schemas.microsoft.com/office/drawing/2014/main" id="{6A31E9A1-85D7-7B1D-0A0B-5064AE254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3054" y="6059907"/>
                <a:ext cx="0" cy="364468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4">
                <a:extLst>
                  <a:ext uri="{FF2B5EF4-FFF2-40B4-BE49-F238E27FC236}">
                    <a16:creationId xmlns:a16="http://schemas.microsoft.com/office/drawing/2014/main" id="{F84F20D0-7C4C-F06D-062D-FDEB42275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7359" y="6011056"/>
                <a:ext cx="0" cy="412663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5">
                <a:extLst>
                  <a:ext uri="{FF2B5EF4-FFF2-40B4-BE49-F238E27FC236}">
                    <a16:creationId xmlns:a16="http://schemas.microsoft.com/office/drawing/2014/main" id="{8FCAFB83-827D-BE5B-D554-58F8FB2AE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3054" y="6396697"/>
                <a:ext cx="6314305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847A5E-0DF2-1B5E-47CF-DE0CFE619D06}"/>
                </a:ext>
              </a:extLst>
            </p:cNvPr>
            <p:cNvSpPr txBox="1"/>
            <p:nvPr/>
          </p:nvSpPr>
          <p:spPr>
            <a:xfrm>
              <a:off x="7490974" y="5651154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rgbClr val="00B0F0"/>
                  </a:solidFill>
                </a:rPr>
                <a:t>Different </a:t>
              </a:r>
            </a:p>
            <a:p>
              <a:r>
                <a:rPr kumimoji="1" lang="en-US" altLang="ko-Kore-KR" b="1" dirty="0">
                  <a:solidFill>
                    <a:srgbClr val="00B0F0"/>
                  </a:solidFill>
                </a:rPr>
                <a:t>phase</a:t>
              </a:r>
              <a:endParaRPr kumimoji="1" lang="ko-Kore-KR" altLang="en-US" b="1" dirty="0">
                <a:solidFill>
                  <a:srgbClr val="00B0F0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0FD7A0-8DD4-A34C-BDAA-790CDC004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486"/>
            <a:stretch/>
          </p:blipFill>
          <p:spPr>
            <a:xfrm>
              <a:off x="504872" y="1746483"/>
              <a:ext cx="3974567" cy="211718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55528E-C63A-ED82-89E0-53CC91FD2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1483" y="4196062"/>
              <a:ext cx="2429317" cy="2366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0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836383-B622-D2AB-EEBC-D52197F0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Projects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9EAB4-4F88-AD50-D50B-11133A01E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3" y="1155933"/>
            <a:ext cx="6125994" cy="1993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85FBFE-C353-E6C6-9D68-E4EC05DA5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3" y="3429000"/>
            <a:ext cx="2876017" cy="296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5626C5-7C91-FB2B-B067-A9D017674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649" y="3429000"/>
            <a:ext cx="3080878" cy="29676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69A6D5-04F7-49C6-8A23-1FA969298415}"/>
              </a:ext>
            </a:extLst>
          </p:cNvPr>
          <p:cNvGrpSpPr/>
          <p:nvPr/>
        </p:nvGrpSpPr>
        <p:grpSpPr>
          <a:xfrm>
            <a:off x="6840804" y="1155933"/>
            <a:ext cx="4889663" cy="5240677"/>
            <a:chOff x="468981" y="2880510"/>
            <a:chExt cx="6125319" cy="65650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94C4C9-6162-DE17-6C47-37610AE78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65" t="6714" r="35399" b="7734"/>
            <a:stretch/>
          </p:blipFill>
          <p:spPr>
            <a:xfrm>
              <a:off x="468981" y="2880510"/>
              <a:ext cx="6125319" cy="65650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4D7BAF-2C3B-B864-BFFF-DFBDA97AE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592" t="38586" b="38934"/>
            <a:stretch/>
          </p:blipFill>
          <p:spPr>
            <a:xfrm>
              <a:off x="468981" y="7903855"/>
              <a:ext cx="3124199" cy="154169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9075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836383-B622-D2AB-EEBC-D52197F0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Projects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D55C39-6B4C-7C64-D7B6-FAB2EE9B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69" y="1041632"/>
            <a:ext cx="3183156" cy="2387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7DB80F-1FA8-4CC4-6DDE-99FEB4B8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58" y="1041632"/>
            <a:ext cx="4635930" cy="5599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183E20F-5548-BECD-CF21-707111998A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6"/>
          <a:stretch/>
        </p:blipFill>
        <p:spPr>
          <a:xfrm>
            <a:off x="5283169" y="3575423"/>
            <a:ext cx="3183156" cy="3066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C82516-FEA8-7001-BBBE-E7C1D4159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721" y="1041633"/>
            <a:ext cx="3063922" cy="29302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B7E0E1-AD59-4C0B-B5AA-DAC3A7BFA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721" y="4130867"/>
            <a:ext cx="3063922" cy="2510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19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0CA721-106C-4D6D-B788-A330566B10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231"/>
          <a:stretch/>
        </p:blipFill>
        <p:spPr>
          <a:xfrm>
            <a:off x="-1" y="-3616"/>
            <a:ext cx="12191999" cy="6861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7460E5-BF4A-439A-91AF-0D546CA24BC3}"/>
              </a:ext>
            </a:extLst>
          </p:cNvPr>
          <p:cNvSpPr/>
          <p:nvPr/>
        </p:nvSpPr>
        <p:spPr>
          <a:xfrm>
            <a:off x="0" y="3827"/>
            <a:ext cx="12248020" cy="687111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65D3C7-D907-4FFC-83AA-9EB7393F5B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0"/>
          <a:stretch/>
        </p:blipFill>
        <p:spPr>
          <a:xfrm>
            <a:off x="0" y="3827"/>
            <a:ext cx="12248020" cy="6878554"/>
          </a:xfrm>
          <a:prstGeom prst="rect">
            <a:avLst/>
          </a:prstGeom>
        </p:spPr>
      </p:pic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BD2135CD-CD1B-4006-8209-23B061124F3D}"/>
              </a:ext>
            </a:extLst>
          </p:cNvPr>
          <p:cNvSpPr/>
          <p:nvPr/>
        </p:nvSpPr>
        <p:spPr>
          <a:xfrm rot="10800000">
            <a:off x="7624355" y="1274009"/>
            <a:ext cx="4597879" cy="5600929"/>
          </a:xfrm>
          <a:prstGeom prst="diagStripe">
            <a:avLst>
              <a:gd name="adj" fmla="val 45947"/>
            </a:avLst>
          </a:prstGeom>
          <a:solidFill>
            <a:srgbClr val="0D3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DB2BDB8-C5BF-4384-B316-929A9F23A011}"/>
              </a:ext>
            </a:extLst>
          </p:cNvPr>
          <p:cNvSpPr/>
          <p:nvPr/>
        </p:nvSpPr>
        <p:spPr>
          <a:xfrm>
            <a:off x="8213643" y="3803543"/>
            <a:ext cx="2111692" cy="1799620"/>
          </a:xfrm>
          <a:prstGeom prst="parallelogram">
            <a:avLst>
              <a:gd name="adj" fmla="val 85726"/>
            </a:avLst>
          </a:prstGeom>
          <a:solidFill>
            <a:srgbClr val="58A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FFCE360-FBFC-4055-BE19-D4D8F341E34E}"/>
              </a:ext>
            </a:extLst>
          </p:cNvPr>
          <p:cNvSpPr/>
          <p:nvPr/>
        </p:nvSpPr>
        <p:spPr>
          <a:xfrm>
            <a:off x="9407017" y="3827"/>
            <a:ext cx="2814439" cy="2338847"/>
          </a:xfrm>
          <a:prstGeom prst="parallelogram">
            <a:avLst>
              <a:gd name="adj" fmla="val 96017"/>
            </a:avLst>
          </a:prstGeom>
          <a:solidFill>
            <a:srgbClr val="58A7E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89DDE25D-A635-463E-83D3-4D4F99CA0739}"/>
              </a:ext>
            </a:extLst>
          </p:cNvPr>
          <p:cNvSpPr/>
          <p:nvPr/>
        </p:nvSpPr>
        <p:spPr>
          <a:xfrm rot="10800000">
            <a:off x="10269691" y="4453782"/>
            <a:ext cx="1944568" cy="2421155"/>
          </a:xfrm>
          <a:prstGeom prst="diagStripe">
            <a:avLst>
              <a:gd name="adj" fmla="val 0"/>
            </a:avLst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666711" y="2717216"/>
            <a:ext cx="8914597" cy="84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 latinLnBrk="0"/>
            <a:r>
              <a:rPr lang="en-US" altLang="ko-KR" sz="40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en-US" altLang="ko-KR" sz="3600" b="1" dirty="0">
              <a:solidFill>
                <a:srgbClr val="439DD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 7">
            <a:extLst>
              <a:ext uri="{FF2B5EF4-FFF2-40B4-BE49-F238E27FC236}">
                <a16:creationId xmlns:a16="http://schemas.microsoft.com/office/drawing/2014/main" id="{5D057A71-B997-4073-8774-3B2E7849A02D}"/>
              </a:ext>
            </a:extLst>
          </p:cNvPr>
          <p:cNvSpPr/>
          <p:nvPr/>
        </p:nvSpPr>
        <p:spPr>
          <a:xfrm>
            <a:off x="2390287" y="3429000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3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</TotalTime>
  <Words>80</Words>
  <Application>Microsoft Office PowerPoint</Application>
  <PresentationFormat>와이드스크린</PresentationFormat>
  <Paragraphs>24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나눔바른고딕</vt:lpstr>
      <vt:lpstr>맑은 고딕</vt:lpstr>
      <vt:lpstr>Arial</vt:lpstr>
      <vt:lpstr>Wingdings</vt:lpstr>
      <vt:lpstr>Office 테마</vt:lpstr>
      <vt:lpstr>PowerPoint 프레젠테이션</vt:lpstr>
      <vt:lpstr>Spatial Transcriptomics Based Identification of Biomarkers</vt:lpstr>
      <vt:lpstr>Spatial Transcriptomics Based Identification of Biomarkers</vt:lpstr>
      <vt:lpstr>Spatial Transcriptomics Based Identification of Biomarkers</vt:lpstr>
      <vt:lpstr>MRI Based Evaluation of Endosomal Escape of LNPs</vt:lpstr>
      <vt:lpstr>MRI Based Evaluation of Endosomal Escape of LNPs</vt:lpstr>
      <vt:lpstr>Other Projects</vt:lpstr>
      <vt:lpstr>Other Projects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박정빈</cp:lastModifiedBy>
  <cp:revision>747</cp:revision>
  <dcterms:created xsi:type="dcterms:W3CDTF">2018-12-02T16:07:30Z</dcterms:created>
  <dcterms:modified xsi:type="dcterms:W3CDTF">2023-01-05T16:02:18Z</dcterms:modified>
</cp:coreProperties>
</file>